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419" r:id="rId5"/>
    <p:sldMasterId id="2147484427" r:id="rId6"/>
    <p:sldMasterId id="2147484434" r:id="rId7"/>
    <p:sldMasterId id="2147484502" r:id="rId8"/>
    <p:sldMasterId id="2147484522" r:id="rId9"/>
    <p:sldMasterId id="2147484552" r:id="rId10"/>
  </p:sldMasterIdLst>
  <p:notesMasterIdLst>
    <p:notesMasterId r:id="rId37"/>
  </p:notesMasterIdLst>
  <p:handoutMasterIdLst>
    <p:handoutMasterId r:id="rId38"/>
  </p:handoutMasterIdLst>
  <p:sldIdLst>
    <p:sldId id="1655" r:id="rId11"/>
    <p:sldId id="1685" r:id="rId12"/>
    <p:sldId id="1657" r:id="rId13"/>
    <p:sldId id="1658" r:id="rId14"/>
    <p:sldId id="1659" r:id="rId15"/>
    <p:sldId id="1660" r:id="rId16"/>
    <p:sldId id="1661" r:id="rId17"/>
    <p:sldId id="1667" r:id="rId18"/>
    <p:sldId id="1670" r:id="rId19"/>
    <p:sldId id="1671" r:id="rId20"/>
    <p:sldId id="1673" r:id="rId21"/>
    <p:sldId id="1674" r:id="rId22"/>
    <p:sldId id="1672" r:id="rId23"/>
    <p:sldId id="1675" r:id="rId24"/>
    <p:sldId id="1662" r:id="rId25"/>
    <p:sldId id="1663" r:id="rId26"/>
    <p:sldId id="1666" r:id="rId27"/>
    <p:sldId id="1664" r:id="rId28"/>
    <p:sldId id="1665" r:id="rId29"/>
    <p:sldId id="1676" r:id="rId30"/>
    <p:sldId id="1677" r:id="rId31"/>
    <p:sldId id="1678" r:id="rId32"/>
    <p:sldId id="1686" r:id="rId33"/>
    <p:sldId id="1681" r:id="rId34"/>
    <p:sldId id="1682" r:id="rId35"/>
    <p:sldId id="1684" r:id="rId3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E2"/>
    <a:srgbClr val="00BCF2"/>
    <a:srgbClr val="FF9900"/>
    <a:srgbClr val="FFCC00"/>
    <a:srgbClr val="3558C9"/>
    <a:srgbClr val="005AA1"/>
    <a:srgbClr val="FCB713"/>
    <a:srgbClr val="002864"/>
    <a:srgbClr val="002050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8" autoAdjust="0"/>
    <p:restoredTop sz="86285" autoAdjust="0"/>
  </p:normalViewPr>
  <p:slideViewPr>
    <p:cSldViewPr snapToGrid="0">
      <p:cViewPr varScale="1">
        <p:scale>
          <a:sx n="110" d="100"/>
          <a:sy n="110" d="100"/>
        </p:scale>
        <p:origin x="176" y="176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commentAuthors" Target="commentAuthor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5/12/18 9:43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7552"/>
            <a:ext cx="1926660" cy="2431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66930" y="202169"/>
            <a:ext cx="3910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Cortana Intelligence Suite Workshop Class Notebook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41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2165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71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0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311252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5646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14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501736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3878" y="2098358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3878" y="2098358"/>
            <a:ext cx="5597871" cy="2798040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4488" spc="-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3878" y="4896168"/>
            <a:ext cx="5597871" cy="932603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040">
                <a:solidFill>
                  <a:schemeClr val="bg1"/>
                </a:solidFill>
              </a:defRPr>
            </a:lvl1pPr>
            <a:lvl2pPr marL="287279" indent="0">
              <a:buNone/>
              <a:defRPr sz="2040">
                <a:solidFill>
                  <a:schemeClr val="bg1"/>
                </a:solidFill>
              </a:defRPr>
            </a:lvl2pPr>
            <a:lvl3pPr marL="600187" indent="0">
              <a:buNone/>
              <a:defRPr sz="2040">
                <a:solidFill>
                  <a:schemeClr val="bg1"/>
                </a:solidFill>
              </a:defRPr>
            </a:lvl3pPr>
            <a:lvl4pPr marL="887466" indent="0">
              <a:buNone/>
              <a:defRPr sz="2040">
                <a:solidFill>
                  <a:schemeClr val="bg1"/>
                </a:solidFill>
              </a:defRPr>
            </a:lvl4pPr>
            <a:lvl5pPr marL="1127540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2797" y="388585"/>
            <a:ext cx="3886398" cy="1942924"/>
          </a:xfrm>
          <a:prstGeom prst="rect">
            <a:avLst/>
          </a:prstGeom>
        </p:spPr>
        <p:txBody>
          <a:bodyPr vert="horz" wrap="square" lIns="110987" tIns="55494" rIns="110987" bIns="55494" rtlCol="0" anchor="ctr">
            <a:normAutofit/>
          </a:bodyPr>
          <a:lstStyle/>
          <a:p>
            <a:pPr defTabSz="1109758"/>
            <a:r>
              <a:rPr lang="en-US" sz="204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80296" y="233151"/>
            <a:ext cx="1986146" cy="7302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72797" y="388585"/>
            <a:ext cx="3886398" cy="1942924"/>
          </a:xfrm>
          <a:prstGeom prst="rect">
            <a:avLst/>
          </a:prstGeom>
        </p:spPr>
        <p:txBody>
          <a:bodyPr vert="horz" wrap="square" lIns="110987" tIns="55494" rIns="110987" bIns="55494" rtlCol="0" anchor="ctr">
            <a:normAutofit/>
          </a:bodyPr>
          <a:lstStyle/>
          <a:p>
            <a:pPr defTabSz="1109758"/>
            <a:r>
              <a:rPr lang="en-US" sz="204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5" y="202306"/>
            <a:ext cx="1986146" cy="730297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7772797" y="388585"/>
            <a:ext cx="3886398" cy="1942924"/>
          </a:xfrm>
          <a:prstGeom prst="rect">
            <a:avLst/>
          </a:prstGeom>
        </p:spPr>
        <p:txBody>
          <a:bodyPr vert="horz" wrap="square" lIns="110987" tIns="55494" rIns="110987" bIns="55494" rtlCol="0" anchor="ctr">
            <a:normAutofit/>
          </a:bodyPr>
          <a:lstStyle/>
          <a:p>
            <a:pPr defTabSz="1109758"/>
            <a:r>
              <a:rPr lang="en-US" sz="204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5" y="202306"/>
            <a:ext cx="1986146" cy="7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985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no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3878" y="2098358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3878" y="2098358"/>
            <a:ext cx="5597871" cy="2798040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4488" spc="-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3878" y="4896168"/>
            <a:ext cx="5597871" cy="932603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040">
                <a:solidFill>
                  <a:schemeClr val="bg1"/>
                </a:solidFill>
              </a:defRPr>
            </a:lvl1pPr>
            <a:lvl2pPr marL="287279" indent="0">
              <a:buNone/>
              <a:defRPr sz="2040">
                <a:solidFill>
                  <a:schemeClr val="bg1"/>
                </a:solidFill>
              </a:defRPr>
            </a:lvl2pPr>
            <a:lvl3pPr marL="600187" indent="0">
              <a:buNone/>
              <a:defRPr sz="2040">
                <a:solidFill>
                  <a:schemeClr val="bg1"/>
                </a:solidFill>
              </a:defRPr>
            </a:lvl3pPr>
            <a:lvl4pPr marL="887466" indent="0">
              <a:buNone/>
              <a:defRPr sz="2040">
                <a:solidFill>
                  <a:schemeClr val="bg1"/>
                </a:solidFill>
              </a:defRPr>
            </a:lvl4pPr>
            <a:lvl5pPr marL="1127540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4" y="204776"/>
            <a:ext cx="1986143" cy="730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4" y="204776"/>
            <a:ext cx="1986143" cy="7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335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3878" y="1632056"/>
            <a:ext cx="12128721" cy="4668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1943199" y="6606832"/>
            <a:ext cx="8550077" cy="387694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9499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110975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10975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75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32678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3878" y="1632056"/>
            <a:ext cx="12128721" cy="4585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7279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600187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87466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2754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3303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370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3877" y="1165754"/>
            <a:ext cx="10262764" cy="27887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3877" y="1165754"/>
            <a:ext cx="10262764" cy="27887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9" y="1165756"/>
            <a:ext cx="10262763" cy="2788709"/>
          </a:xfrm>
          <a:noFill/>
        </p:spPr>
        <p:txBody>
          <a:bodyPr lIns="137160" tIns="137160" rIns="137160" bIns="137160" anchor="t" anchorCtr="0"/>
          <a:lstStyle>
            <a:lvl1pPr>
              <a:defRPr sz="7241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3877" y="3954464"/>
            <a:ext cx="10262765" cy="1874307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856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53877" y="1165754"/>
            <a:ext cx="10262764" cy="27887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3388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3879" y="1165754"/>
            <a:ext cx="10262763" cy="279781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3879" y="1165754"/>
            <a:ext cx="10262763" cy="279781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9" y="1165755"/>
            <a:ext cx="10262763" cy="2788709"/>
          </a:xfrm>
          <a:noFill/>
        </p:spPr>
        <p:txBody>
          <a:bodyPr lIns="137160" tIns="137160" rIns="137160" bIns="137160" anchor="t" anchorCtr="0"/>
          <a:lstStyle>
            <a:lvl1pPr>
              <a:defRPr sz="7241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3877" y="3963564"/>
            <a:ext cx="10262764" cy="1865207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856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53879" y="1165754"/>
            <a:ext cx="10262763" cy="279781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88152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59"/>
            <a:ext cx="12128721" cy="1859279"/>
          </a:xfrm>
          <a:noFill/>
        </p:spPr>
        <p:txBody>
          <a:bodyPr lIns="137160" tIns="137160" rIns="137160" bIns="137160" anchor="t" anchorCtr="0"/>
          <a:lstStyle>
            <a:lvl1pPr>
              <a:defRPr sz="877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9067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59"/>
            <a:ext cx="12128721" cy="1859279"/>
          </a:xfrm>
          <a:noFill/>
        </p:spPr>
        <p:txBody>
          <a:bodyPr lIns="137160" tIns="137160" rIns="137160" bIns="137160" anchor="t" anchorCtr="0"/>
          <a:lstStyle>
            <a:lvl1pPr>
              <a:defRPr sz="877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5481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Accent Color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59"/>
            <a:ext cx="12128721" cy="1859279"/>
          </a:xfrm>
          <a:noFill/>
        </p:spPr>
        <p:txBody>
          <a:bodyPr lIns="137160" tIns="137160" rIns="137160" bIns="137160" anchor="t" anchorCtr="0"/>
          <a:lstStyle>
            <a:lvl1pPr>
              <a:defRPr sz="8771" spc="-1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722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82" y="2956956"/>
            <a:ext cx="2938889" cy="10806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82" y="2956956"/>
            <a:ext cx="2938889" cy="108061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0" y="2959722"/>
            <a:ext cx="2902056" cy="106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5246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80469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2576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211263"/>
            <a:ext cx="4572318" cy="45720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7874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93509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695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483847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0868" y="1759884"/>
            <a:ext cx="3474740" cy="3474760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93223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95560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93223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95560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82063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9340" y="4137019"/>
            <a:ext cx="2743200" cy="2560671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144631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874642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6009636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9340" y="1274472"/>
            <a:ext cx="2743200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14454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600946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874387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860910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603834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99571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0016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658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2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02907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9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9144318" cy="5486366"/>
          </a:xfrm>
        </p:spPr>
        <p:txBody>
          <a:bodyPr/>
          <a:lstStyle>
            <a:lvl1pPr>
              <a:defRPr sz="4799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245518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787257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58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10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7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7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05674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7782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5751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211263"/>
            <a:ext cx="4572318" cy="45720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33524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6400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7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349637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0868" y="1759884"/>
            <a:ext cx="3474740" cy="3474760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93223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95560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93223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95560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12298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9340" y="4137019"/>
            <a:ext cx="2743200" cy="2560671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144631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874642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6009636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9340" y="1274472"/>
            <a:ext cx="2743200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14454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600946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874387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229169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766146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256066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4310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00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355077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836163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0079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9144318" cy="5486366"/>
          </a:xfrm>
        </p:spPr>
        <p:txBody>
          <a:bodyPr/>
          <a:lstStyle>
            <a:lvl1pPr>
              <a:defRPr sz="4799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7891572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3571084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58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1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02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7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73375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30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08" y="372395"/>
            <a:ext cx="10726460" cy="13519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9"/>
            <a:ext cx="5285502" cy="27853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9"/>
            <a:ext cx="5285502" cy="27853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5009" y="6482890"/>
            <a:ext cx="2798207" cy="372394"/>
          </a:xfrm>
          <a:prstGeom prst="rect">
            <a:avLst/>
          </a:prstGeom>
        </p:spPr>
        <p:txBody>
          <a:bodyPr/>
          <a:lstStyle/>
          <a:p>
            <a:pPr defTabSz="932418"/>
            <a:fld id="{FCBA4302-AB3A-4B30-AA1E-4FC776169C46}" type="datetimeFigureOut">
              <a:rPr lang="en-US" smtClean="0">
                <a:solidFill>
                  <a:srgbClr val="FFFFFF"/>
                </a:solidFill>
              </a:rPr>
              <a:pPr defTabSz="932418"/>
              <a:t>5/12/18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19583" y="6482890"/>
            <a:ext cx="4197310" cy="372394"/>
          </a:xfrm>
          <a:prstGeom prst="rect">
            <a:avLst/>
          </a:prstGeom>
        </p:spPr>
        <p:txBody>
          <a:bodyPr/>
          <a:lstStyle/>
          <a:p>
            <a:pPr defTabSz="932418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83260" y="6482890"/>
            <a:ext cx="2798207" cy="372394"/>
          </a:xfrm>
          <a:prstGeom prst="rect">
            <a:avLst/>
          </a:prstGeom>
        </p:spPr>
        <p:txBody>
          <a:bodyPr/>
          <a:lstStyle/>
          <a:p>
            <a:pPr defTabSz="932418"/>
            <a:fld id="{238D2EFD-9BE3-4DA5-8511-61AA80F92140}" type="slidenum">
              <a:rPr lang="en-US" smtClean="0">
                <a:solidFill>
                  <a:srgbClr val="FFFFFF"/>
                </a:solidFill>
              </a:rPr>
              <a:pPr defTabSz="932418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8704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ud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4"/>
              </a:lnSpc>
              <a:defRPr sz="3999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6"/>
            <a:ext cx="4358791" cy="4949771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chemeClr val="tx1"/>
              </a:buClr>
              <a:buFont typeface="Wingdings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1199"/>
              </a:spcAft>
              <a:buNone/>
              <a:defRPr sz="1960">
                <a:solidFill>
                  <a:schemeClr val="tx1"/>
                </a:solidFill>
              </a:defRPr>
            </a:lvl2pPr>
            <a:lvl3pPr marL="227165" indent="0">
              <a:lnSpc>
                <a:spcPct val="100000"/>
              </a:lnSpc>
              <a:spcAft>
                <a:spcPts val="1199"/>
              </a:spcAft>
              <a:buNone/>
              <a:tabLst/>
              <a:defRPr sz="1960">
                <a:solidFill>
                  <a:schemeClr val="tx1"/>
                </a:solidFill>
              </a:defRPr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6" y="1350963"/>
            <a:ext cx="7294563" cy="74218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2"/>
          <p:cNvGrpSpPr/>
          <p:nvPr userDrawn="1"/>
        </p:nvGrpSpPr>
        <p:grpSpPr>
          <a:xfrm>
            <a:off x="-1200" y="6642289"/>
            <a:ext cx="12436794" cy="360996"/>
            <a:chOff x="2577137" y="4571778"/>
            <a:chExt cx="9101124" cy="1390560"/>
          </a:xfrm>
        </p:grpSpPr>
        <p:sp>
          <p:nvSpPr>
            <p:cNvPr id="12" name="TextBox 11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931877">
                <a:lnSpc>
                  <a:spcPts val="3001"/>
                </a:lnSpc>
                <a:defRPr/>
              </a:pPr>
              <a:endParaRPr lang="en-US" sz="2856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293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6078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Critica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4676" y="1377435"/>
            <a:ext cx="6886900" cy="4923061"/>
          </a:xfrm>
          <a:solidFill>
            <a:schemeClr val="bg1">
              <a:lumMod val="95000"/>
            </a:schemeClr>
          </a:solidFill>
          <a:ln w="63500">
            <a:solidFill>
              <a:schemeClr val="accent4"/>
            </a:solidFill>
            <a:miter lim="800000"/>
          </a:ln>
        </p:spPr>
        <p:txBody>
          <a:bodyPr wrap="square">
            <a:normAutofit/>
          </a:bodyPr>
          <a:lstStyle>
            <a:lvl1pPr marL="0" indent="0" defTabSz="372967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836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72967" indent="0" defTabSz="372967">
              <a:lnSpc>
                <a:spcPct val="100000"/>
              </a:lnSpc>
              <a:spcBef>
                <a:spcPts val="0"/>
              </a:spcBef>
              <a:buNone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45933" indent="0" defTabSz="372967">
              <a:lnSpc>
                <a:spcPct val="100000"/>
              </a:lnSpc>
              <a:spcBef>
                <a:spcPts val="0"/>
              </a:spcBef>
              <a:buNone/>
              <a:tabLst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18901" indent="0" defTabSz="372967">
              <a:lnSpc>
                <a:spcPct val="100000"/>
              </a:lnSpc>
              <a:spcBef>
                <a:spcPts val="0"/>
              </a:spcBef>
              <a:buNone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91868" indent="0" defTabSz="372967">
              <a:lnSpc>
                <a:spcPct val="100000"/>
              </a:lnSpc>
              <a:spcBef>
                <a:spcPts val="0"/>
              </a:spcBef>
              <a:buNone/>
              <a:tabLst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200" y="6644680"/>
            <a:ext cx="12436794" cy="360970"/>
            <a:chOff x="-1200" y="6644680"/>
            <a:chExt cx="12436794" cy="360970"/>
          </a:xfrm>
        </p:grpSpPr>
        <p:sp>
          <p:nvSpPr>
            <p:cNvPr id="13" name="TextBox 12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</p:grpSp>
      <p:sp>
        <p:nvSpPr>
          <p:cNvPr id="2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64439" y="1350964"/>
            <a:ext cx="4598987" cy="110794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FontTx/>
              <a:buNone/>
              <a:defRPr lang="en-US" sz="2400" kern="1200" dirty="0" smtClean="0">
                <a:solidFill>
                  <a:schemeClr val="accent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342834" indent="0">
              <a:lnSpc>
                <a:spcPct val="100000"/>
              </a:lnSpc>
              <a:spcBef>
                <a:spcPts val="2000"/>
              </a:spcBef>
              <a:buFontTx/>
              <a:buNone/>
              <a:defRPr lang="en-US" sz="1959" b="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Segoe UI Semibold" panose="020B0702040204020203" pitchFamily="34" charset="0"/>
              </a:defRPr>
            </a:lvl2pPr>
            <a:lvl3pPr marL="571390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3pPr>
            <a:lvl4pPr marL="799946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4pPr>
            <a:lvl5pPr marL="1028503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5pPr>
          </a:lstStyle>
          <a:p>
            <a:pPr marL="0" lvl="0" indent="0" algn="l" defTabSz="931684" rtl="0" fontAlgn="base">
              <a:lnSpc>
                <a:spcPct val="100000"/>
              </a:lnSpc>
              <a:spcBef>
                <a:spcPts val="1224"/>
              </a:spcBef>
              <a:spcAft>
                <a:spcPts val="1199"/>
              </a:spcAft>
              <a:buClr>
                <a:schemeClr val="tx1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31684" rtl="0" fontAlgn="base">
              <a:lnSpc>
                <a:spcPct val="100000"/>
              </a:lnSpc>
              <a:spcBef>
                <a:spcPts val="612"/>
              </a:spcBef>
              <a:spcAft>
                <a:spcPts val="1199"/>
              </a:spcAft>
              <a:buSzPct val="90000"/>
              <a:buFont typeface="Arial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9241" y="428194"/>
            <a:ext cx="11649456" cy="742187"/>
          </a:xfrm>
        </p:spPr>
        <p:txBody>
          <a:bodyPr lIns="146304" tIns="91440" rIns="146304" bIns="91440" anchor="ctr" anchorCtr="0"/>
          <a:lstStyle>
            <a:lvl1pPr marL="0" indent="0">
              <a:buNone/>
              <a:defRPr sz="3999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5pPr marL="102850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676771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Critica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4"/>
              </a:lnSpc>
              <a:defRPr sz="3999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sit.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6" y="1350963"/>
            <a:ext cx="7294563" cy="74218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200" y="6644680"/>
            <a:ext cx="12436794" cy="360970"/>
            <a:chOff x="-1200" y="6644680"/>
            <a:chExt cx="12436794" cy="360970"/>
          </a:xfrm>
        </p:grpSpPr>
        <p:sp>
          <p:nvSpPr>
            <p:cNvPr id="12" name="TextBox 11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</p:grpSp>
      <p:sp>
        <p:nvSpPr>
          <p:cNvPr id="1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564439" y="1350963"/>
            <a:ext cx="4598987" cy="35735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FontTx/>
              <a:buNone/>
              <a:defRPr sz="3199">
                <a:solidFill>
                  <a:srgbClr val="C00000"/>
                </a:solidFill>
              </a:defRPr>
            </a:lvl1pPr>
            <a:lvl2pPr marL="342834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2pPr>
            <a:lvl3pPr marL="571390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3pPr>
            <a:lvl4pPr marL="799946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4pPr>
            <a:lvl5pPr marL="1028503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2827644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0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9" indent="0">
              <a:buNone/>
              <a:defRPr sz="2000"/>
            </a:lvl2pPr>
            <a:lvl3pPr marL="223795" indent="0">
              <a:buNone/>
              <a:defRPr sz="2000"/>
            </a:lvl3pPr>
            <a:lvl4pPr marL="476159" indent="0">
              <a:buNone/>
              <a:defRPr sz="1800"/>
            </a:lvl4pPr>
            <a:lvl5pPr marL="739632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6666348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262637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436475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32563"/>
            <a:r>
              <a:rPr lang="en-US" dirty="0">
                <a:solidFill>
                  <a:srgbClr val="505050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32563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32563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2" y="3954457"/>
            <a:ext cx="5197379" cy="1018969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25677"/>
            <a:ext cx="5187450" cy="1828800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Picture 8" descr="C:\Users\petern\AppData\Local\Temp\vmware-petern\VMwareDnD\8013908a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667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pt Title/24pt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64964"/>
            <a:ext cx="9143999" cy="1097302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3599">
                <a:solidFill>
                  <a:srgbClr val="BA141A"/>
                </a:solidFill>
              </a:defRPr>
            </a:lvl1pPr>
          </a:lstStyle>
          <a:p>
            <a:pPr marL="0" lvl="0">
              <a:lnSpc>
                <a:spcPts val="3599"/>
              </a:lnSpc>
              <a:spcBef>
                <a:spcPts val="864"/>
              </a:spcBef>
            </a:pPr>
            <a:r>
              <a:rPr lang="en-US"/>
              <a:t>Lorem Ipsum Dolor Sit.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565392"/>
            <a:ext cx="3937000" cy="137160"/>
          </a:xfrm>
          <a:prstGeom prst="rect">
            <a:avLst/>
          </a:prstGeom>
        </p:spPr>
        <p:txBody>
          <a:bodyPr/>
          <a:lstStyle/>
          <a:p>
            <a:pPr defTabSz="932563"/>
            <a:r>
              <a:rPr lang="en-US" dirty="0">
                <a:solidFill>
                  <a:srgbClr val="505050">
                    <a:tint val="75000"/>
                  </a:srgbClr>
                </a:solidFill>
              </a:rPr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95101" y="6565392"/>
            <a:ext cx="566737" cy="13716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defTabSz="932563"/>
            <a:fld id="{27258FFF-F925-446B-8502-81C933981705}" type="slidenum">
              <a:rPr lang="en-US" smtClean="0">
                <a:solidFill>
                  <a:srgbClr val="505050">
                    <a:tint val="75000"/>
                  </a:srgbClr>
                </a:solidFill>
              </a:rPr>
              <a:pPr defTabSz="932563"/>
              <a:t>‹#›</a:t>
            </a:fld>
            <a:endParaRPr lang="en-US" dirty="0">
              <a:solidFill>
                <a:srgbClr val="505050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8" y="2125664"/>
            <a:ext cx="9144000" cy="2450084"/>
          </a:xfrm>
        </p:spPr>
        <p:txBody>
          <a:bodyPr/>
          <a:lstStyle>
            <a:lvl1pPr marL="233318" indent="-233318">
              <a:spcBef>
                <a:spcPts val="1199"/>
              </a:spcBef>
              <a:defRPr sz="2400">
                <a:latin typeface="+mn-lt"/>
              </a:defRPr>
            </a:lvl1pPr>
            <a:lvl2pPr marL="690430" indent="-233318">
              <a:spcBef>
                <a:spcPts val="1199"/>
              </a:spcBef>
              <a:buSzPct val="100000"/>
              <a:buFont typeface="Segoe UI" pitchFamily="34" charset="0"/>
              <a:buChar char="‐"/>
              <a:defRPr sz="2000"/>
            </a:lvl2pPr>
            <a:lvl3pPr marL="1147543" indent="-233318">
              <a:spcBef>
                <a:spcPts val="1199"/>
              </a:spcBef>
              <a:buFont typeface="Wingdings" pitchFamily="2" charset="2"/>
              <a:buChar char="§"/>
              <a:defRPr sz="1800"/>
            </a:lvl3pPr>
            <a:lvl4pPr marL="1599893" indent="-342834">
              <a:spcBef>
                <a:spcPts val="1199"/>
              </a:spcBef>
              <a:buFont typeface="+mj-lt"/>
              <a:buAutoNum type="arabicPeriod"/>
              <a:defRPr sz="1599"/>
            </a:lvl4pPr>
            <a:lvl5pPr marL="1945901" indent="-342834">
              <a:spcBef>
                <a:spcPts val="1199"/>
              </a:spcBef>
              <a:buFont typeface="+mj-lt"/>
              <a:buAutoNum type="alphaLcParenR"/>
              <a:defRPr sz="1599"/>
            </a:lvl5pPr>
          </a:lstStyle>
          <a:p>
            <a:pPr lvl="0"/>
            <a:r>
              <a:rPr lang="en-US"/>
              <a:t>Lorem ipsum dolor sit amet, consectetur adipiscing </a:t>
            </a:r>
            <a:br>
              <a:rPr lang="en-US"/>
            </a:br>
            <a:r>
              <a:rPr lang="en-US"/>
              <a:t>elit. Nunc et sagittis ligula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571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1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7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57200" y="6565392"/>
            <a:ext cx="39370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 defTabSz="932563"/>
            <a:r>
              <a:rPr lang="en-US" dirty="0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595101" y="6565392"/>
            <a:ext cx="566737" cy="13716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898989"/>
                </a:solidFill>
              </a:defRPr>
            </a:lvl1pPr>
          </a:lstStyle>
          <a:p>
            <a:pPr defTabSz="932563"/>
            <a:fld id="{27258FFF-F925-446B-8502-81C933981705}" type="slidenum">
              <a:rPr lang="en-US" smtClean="0"/>
              <a:pPr defTabSz="932563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146422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197175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3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660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73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171329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912993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8.emf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77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1" r:id="rId1"/>
    <p:sldLayoutId id="2147484247" r:id="rId2"/>
    <p:sldLayoutId id="2147484256" r:id="rId3"/>
    <p:sldLayoutId id="2147484268" r:id="rId4"/>
    <p:sldLayoutId id="2147484416" r:id="rId5"/>
    <p:sldLayoutId id="2147484417" r:id="rId6"/>
    <p:sldLayoutId id="2147484418" r:id="rId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6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0" r:id="rId1"/>
    <p:sldLayoutId id="2147484421" r:id="rId2"/>
    <p:sldLayoutId id="2147484422" r:id="rId3"/>
    <p:sldLayoutId id="2147484423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8" r:id="rId1"/>
    <p:sldLayoutId id="2147484429" r:id="rId2"/>
    <p:sldLayoutId id="2147484430" r:id="rId3"/>
    <p:sldLayoutId id="2147484431" r:id="rId4"/>
    <p:sldLayoutId id="2147484433" r:id="rId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/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6" name="think-cell Slide" r:id="rId17" imgW="383" imgH="384" progId="TCLayout.ActiveDocument.1">
                  <p:embed/>
                </p:oleObj>
              </mc:Choice>
              <mc:Fallback>
                <p:oleObj name="think-cell Slide" r:id="rId17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"/>
            <a:ext cx="12436475" cy="658903"/>
          </a:xfrm>
          <a:prstGeom prst="rect">
            <a:avLst/>
          </a:prstGeom>
        </p:spPr>
        <p:txBody>
          <a:bodyPr vert="horz" lIns="320040" tIns="152357" rIns="53325" bIns="53325" rtlCol="0" anchor="ctr">
            <a:norm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943199" y="6606832"/>
            <a:ext cx="8550077" cy="387694"/>
          </a:xfrm>
          <a:prstGeom prst="rect">
            <a:avLst/>
          </a:prstGeom>
        </p:spPr>
        <p:txBody>
          <a:bodyPr vert="horz" lIns="76179" tIns="38089" rIns="76179" bIns="38089" rtlCol="0" anchor="ctr"/>
          <a:lstStyle>
            <a:lvl1pPr algn="ctr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5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53878" y="1632058"/>
            <a:ext cx="12128721" cy="4650299"/>
          </a:xfrm>
          <a:prstGeom prst="rect">
            <a:avLst/>
          </a:prstGeom>
        </p:spPr>
        <p:txBody>
          <a:bodyPr vert="horz" lIns="182880" tIns="91440" rIns="18288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9937" y="6606832"/>
            <a:ext cx="777278" cy="3876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5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75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18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5" r:id="rId1"/>
    <p:sldLayoutId id="2147484436" r:id="rId2"/>
    <p:sldLayoutId id="2147484437" r:id="rId3"/>
    <p:sldLayoutId id="2147484438" r:id="rId4"/>
    <p:sldLayoutId id="2147484439" r:id="rId5"/>
    <p:sldLayoutId id="2147484440" r:id="rId6"/>
    <p:sldLayoutId id="2147484441" r:id="rId7"/>
    <p:sldLayoutId id="2147484442" r:id="rId8"/>
    <p:sldLayoutId id="2147484443" r:id="rId9"/>
    <p:sldLayoutId id="2147484444" r:id="rId10"/>
    <p:sldLayoutId id="2147484445" r:id="rId11"/>
    <p:sldLayoutId id="2147484446" r:id="rId12"/>
    <p:sldLayoutId id="2147484447" r:id="rId13"/>
  </p:sldLayoutIdLst>
  <p:transition>
    <p:fade/>
  </p:transition>
  <p:hf hdr="0" ftr="0" dt="0"/>
  <p:txStyles>
    <p:titleStyle>
      <a:lvl1pPr marL="0" algn="l" defTabSz="1109758" rtl="0" eaLnBrk="1" latinLnBrk="0" hangingPunct="1">
        <a:lnSpc>
          <a:spcPct val="90000"/>
        </a:lnSpc>
        <a:spcBef>
          <a:spcPct val="0"/>
        </a:spcBef>
        <a:buNone/>
        <a:defRPr lang="en-US" sz="4080" kern="1200" spc="-59" baseline="0" dirty="0">
          <a:solidFill>
            <a:schemeClr val="bg2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0" indent="0" algn="l" defTabSz="1109758" rtl="0" eaLnBrk="1" latinLnBrk="0" hangingPunct="1">
        <a:spcBef>
          <a:spcPts val="1836"/>
        </a:spcBef>
        <a:buClr>
          <a:srgbClr val="0072C6"/>
        </a:buClr>
        <a:buSzPct val="100000"/>
        <a:buFont typeface="Wingdings" pitchFamily="2" charset="2"/>
        <a:buNone/>
        <a:defRPr sz="2448" kern="1200">
          <a:solidFill>
            <a:schemeClr val="tx2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85544" indent="-198264" algn="l" defTabSz="1109758" rtl="0" eaLnBrk="1" latinLnBrk="0" hangingPunct="1">
        <a:spcBef>
          <a:spcPct val="20000"/>
        </a:spcBef>
        <a:buFont typeface="Arial" pitchFamily="34" charset="0"/>
        <a:buChar char="•"/>
        <a:defRPr sz="1836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76870" indent="-176683" algn="l" defTabSz="1109758" rtl="0" eaLnBrk="1" latinLnBrk="0" hangingPunct="1">
        <a:spcBef>
          <a:spcPct val="20000"/>
        </a:spcBef>
        <a:buFont typeface="Arial" pitchFamily="34" charset="0"/>
        <a:buChar char="•"/>
        <a:defRPr sz="1632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68196" indent="-180730" algn="l" defTabSz="1109758" rtl="0" eaLnBrk="1" latinLnBrk="0" hangingPunct="1">
        <a:spcBef>
          <a:spcPct val="20000"/>
        </a:spcBef>
        <a:buFont typeface="Arial" pitchFamily="34" charset="0"/>
        <a:buChar char="–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310968" indent="-183428" algn="l" defTabSz="1109758" rtl="0" eaLnBrk="1" latinLnBrk="0" hangingPunct="1">
        <a:spcBef>
          <a:spcPct val="20000"/>
        </a:spcBef>
        <a:buFont typeface="Arial" pitchFamily="34" charset="0"/>
        <a:buChar char="»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3051837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6pPr>
      <a:lvl7pPr marL="3606715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7pPr>
      <a:lvl8pPr marL="4161596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8pPr>
      <a:lvl9pPr marL="4716475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1pPr>
      <a:lvl2pPr marL="554880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2pPr>
      <a:lvl3pPr marL="1109758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3pPr>
      <a:lvl4pPr marL="1664639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4pPr>
      <a:lvl5pPr marL="2219518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5pPr>
      <a:lvl6pPr marL="2774397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6pPr>
      <a:lvl7pPr marL="3329276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7pPr>
      <a:lvl8pPr marL="3884156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8pPr>
      <a:lvl9pPr marL="4439035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5">
          <p15:clr>
            <a:srgbClr val="5ACBF0"/>
          </p15:clr>
        </p15:guide>
        <p15:guide id="3" pos="2399">
          <p15:clr>
            <a:srgbClr val="5ACBF0"/>
          </p15:clr>
        </p15:guide>
        <p15:guide id="4" pos="1823">
          <p15:clr>
            <a:srgbClr val="5ACBF0"/>
          </p15:clr>
        </p15:guide>
        <p15:guide id="5" pos="1247">
          <p15:clr>
            <a:srgbClr val="5ACBF0"/>
          </p15:clr>
        </p15:guide>
        <p15:guide id="6" pos="671">
          <p15:clr>
            <a:srgbClr val="5ACBF0"/>
          </p15:clr>
        </p15:guide>
        <p15:guide id="7" pos="95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  <p15:guide id="15" orient="horz" pos="144">
          <p15:clr>
            <a:srgbClr val="5ACBF0"/>
          </p15:clr>
        </p15:guide>
        <p15:guide id="16" orient="horz" pos="720">
          <p15:clr>
            <a:srgbClr val="5ACBF0"/>
          </p15:clr>
        </p15:guide>
        <p15:guide id="17" orient="horz" pos="1296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24">
          <p15:clr>
            <a:srgbClr val="5ACBF0"/>
          </p15:clr>
        </p15:guide>
        <p15:guide id="21" orient="horz" pos="3600">
          <p15:clr>
            <a:srgbClr val="5ACBF0"/>
          </p15:clr>
        </p15:guide>
        <p15:guide id="22" orient="horz" pos="4176">
          <p15:clr>
            <a:srgbClr val="5ACBF0"/>
          </p15:clr>
        </p15:guide>
        <p15:guide id="23" pos="191">
          <p15:clr>
            <a:srgbClr val="F26B43"/>
          </p15:clr>
        </p15:guide>
        <p15:guide id="24" pos="7487">
          <p15:clr>
            <a:srgbClr val="F26B43"/>
          </p15:clr>
        </p15:guide>
        <p15:guide id="25" orient="horz" pos="240">
          <p15:clr>
            <a:srgbClr val="F26B43"/>
          </p15:clr>
        </p15:guide>
        <p15:guide id="26" orient="horz" pos="4080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1" y="296898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653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3" r:id="rId1"/>
    <p:sldLayoutId id="2147484504" r:id="rId2"/>
    <p:sldLayoutId id="2147484505" r:id="rId3"/>
    <p:sldLayoutId id="2147484506" r:id="rId4"/>
    <p:sldLayoutId id="2147484507" r:id="rId5"/>
    <p:sldLayoutId id="2147484508" r:id="rId6"/>
    <p:sldLayoutId id="2147484509" r:id="rId7"/>
    <p:sldLayoutId id="2147484510" r:id="rId8"/>
    <p:sldLayoutId id="2147484511" r:id="rId9"/>
    <p:sldLayoutId id="2147484512" r:id="rId10"/>
    <p:sldLayoutId id="2147484513" r:id="rId11"/>
    <p:sldLayoutId id="2147484514" r:id="rId12"/>
    <p:sldLayoutId id="2147484515" r:id="rId13"/>
    <p:sldLayoutId id="2147484516" r:id="rId14"/>
    <p:sldLayoutId id="2147484517" r:id="rId15"/>
    <p:sldLayoutId id="2147484518" r:id="rId16"/>
    <p:sldLayoutId id="2147484519" r:id="rId17"/>
    <p:sldLayoutId id="2147484520" r:id="rId18"/>
    <p:sldLayoutId id="2147484521" r:id="rId1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2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1" y="296898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97327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2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4" r:id="rId12"/>
    <p:sldLayoutId id="2147484535" r:id="rId13"/>
    <p:sldLayoutId id="2147484536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547" r:id="rId25"/>
    <p:sldLayoutId id="2147484548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2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1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54" r:id="rId2"/>
    <p:sldLayoutId id="2147484555" r:id="rId3"/>
    <p:sldLayoutId id="2147484556" r:id="rId4"/>
    <p:sldLayoutId id="2147484557" r:id="rId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ionlp-www.utu.fi/wv_demo/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8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73050" y="1281601"/>
            <a:ext cx="7844008" cy="182880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Word Embeddings</a:t>
            </a:r>
          </a:p>
        </p:txBody>
      </p:sp>
      <p:sp>
        <p:nvSpPr>
          <p:cNvPr id="14" name="Text Placeholder 4"/>
          <p:cNvSpPr txBox="1">
            <a:spLocks/>
          </p:cNvSpPr>
          <p:nvPr/>
        </p:nvSpPr>
        <p:spPr>
          <a:xfrm>
            <a:off x="482797" y="4191290"/>
            <a:ext cx="4997740" cy="1229167"/>
          </a:xfrm>
          <a:prstGeom prst="rect">
            <a:avLst/>
          </a:prstGeom>
        </p:spPr>
        <p:txBody>
          <a:bodyPr vert="horz" lIns="93269" tIns="46634" rIns="93269" bIns="46634" rtlCol="0">
            <a:normAutofit/>
          </a:bodyPr>
          <a:lstStyle>
            <a:lvl1pPr marL="233172" indent="-233172" algn="l" defTabSz="932688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9516" indent="-233172" algn="l" defTabSz="93268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5860" indent="-233172" algn="l" defTabSz="93268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204" indent="-233172" algn="l" defTabSz="93268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8548" indent="-233172" algn="l" defTabSz="93268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4892" indent="-233172" algn="l" defTabSz="93268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236" indent="-233172" algn="l" defTabSz="93268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172" algn="l" defTabSz="93268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924" indent="-233172" algn="l" defTabSz="93268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Part 7</a:t>
            </a:r>
            <a:endParaRPr lang="en-US" sz="2400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82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Embeddings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3"/>
          <a:stretch/>
        </p:blipFill>
        <p:spPr bwMode="auto">
          <a:xfrm>
            <a:off x="6091302" y="1276219"/>
            <a:ext cx="6345173" cy="4387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0759" y="1276220"/>
            <a:ext cx="565495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Antonym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 word that is  opposite in context of another word although similar in other respects.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Afraid – Confident</a:t>
            </a: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252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Embeddings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2179" b="2383"/>
          <a:stretch/>
        </p:blipFill>
        <p:spPr bwMode="auto">
          <a:xfrm>
            <a:off x="6274191" y="1193314"/>
            <a:ext cx="5967046" cy="4306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20759" y="1276220"/>
            <a:ext cx="565495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Hypernym</a:t>
            </a:r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 word whose meaning includes the meanings of other words.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Flower is a hypernym of daisy and rose.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Truck is a type of car. </a:t>
            </a: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99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Embeddings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" b="2642"/>
          <a:stretch/>
        </p:blipFill>
        <p:spPr bwMode="auto">
          <a:xfrm>
            <a:off x="6529754" y="1165866"/>
            <a:ext cx="5864527" cy="422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20759" y="1276220"/>
            <a:ext cx="565495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Hyponym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 term used to designate a particular member of a broader class.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Cat and rabbit are co-hyponyms of the hypernym animal.</a:t>
            </a: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297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Embeddings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122" y="5898754"/>
            <a:ext cx="10256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Words are values on a scale: hot, warm, cold.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7"/>
          <a:stretch/>
        </p:blipFill>
        <p:spPr bwMode="auto">
          <a:xfrm>
            <a:off x="2768234" y="1276221"/>
            <a:ext cx="7394614" cy="4491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94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Embeddings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122" y="5898754"/>
            <a:ext cx="10256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Words appear in similar contexts.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r="1145"/>
          <a:stretch/>
        </p:blipFill>
        <p:spPr bwMode="auto">
          <a:xfrm>
            <a:off x="2442433" y="1428006"/>
            <a:ext cx="7461222" cy="420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57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Let's Consider The Following Example…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5426" y="1276220"/>
            <a:ext cx="118610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We have four (tiny) documents,</a:t>
            </a:r>
          </a:p>
          <a:p>
            <a:endParaRPr lang="en-US" sz="2400" dirty="0">
              <a:latin typeface="+mj-lt"/>
            </a:endParaRPr>
          </a:p>
          <a:p>
            <a:pPr lvl="2"/>
            <a:r>
              <a:rPr lang="en-US" sz="2400" dirty="0">
                <a:latin typeface="+mj-lt"/>
              </a:rPr>
              <a:t>Document 1 : “seattle seahawks jerseys”</a:t>
            </a:r>
          </a:p>
          <a:p>
            <a:pPr lvl="2"/>
            <a:r>
              <a:rPr lang="en-US" sz="2400" dirty="0">
                <a:latin typeface="+mj-lt"/>
              </a:rPr>
              <a:t>Document 2 : “seattle seahawks highlights”</a:t>
            </a:r>
          </a:p>
          <a:p>
            <a:pPr lvl="2"/>
            <a:r>
              <a:rPr lang="en-US" sz="2400" dirty="0">
                <a:latin typeface="+mj-lt"/>
              </a:rPr>
              <a:t>Document 3 : “denver broncos jerseys”</a:t>
            </a:r>
          </a:p>
          <a:p>
            <a:pPr lvl="2"/>
            <a:r>
              <a:rPr lang="en-US" sz="2400" dirty="0">
                <a:latin typeface="+mj-lt"/>
              </a:rPr>
              <a:t>Document 4 : “denver broncos highlights”</a:t>
            </a:r>
          </a:p>
          <a:p>
            <a:pPr lvl="2"/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202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If We Use Document Occurrence Vectors...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9495" y="1205882"/>
            <a:ext cx="1112889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In the rest of this talk, we refer to this notion of relatedness as Topical similarity.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318" y="1288102"/>
            <a:ext cx="6594427" cy="3888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50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If We Use Word Context Vectors...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9494" y="1205882"/>
            <a:ext cx="1159312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In the rest of this talk, we refer to this notion of relatedness as Topical (by-type) similarity.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146" y="1144249"/>
            <a:ext cx="8683406" cy="4181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043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If We Use Character Trigrams Vectors...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0759" y="1187875"/>
            <a:ext cx="111288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pPr lvl="3"/>
            <a:r>
              <a:rPr lang="en-US" sz="2400" dirty="0">
                <a:latin typeface="+mj-lt"/>
              </a:rPr>
              <a:t> This notion of relatedness is similar to string edit-distance.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59" y="1393522"/>
            <a:ext cx="10440767" cy="3333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459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/>
              <a:t>DIY: Learning Word 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0760" y="1187875"/>
                <a:ext cx="5486145" cy="4118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Demo at </a:t>
                </a:r>
                <a:r>
                  <a:rPr lang="en-US" sz="2000" dirty="0">
                    <a:hlinkClick r:id="rId3"/>
                  </a:rPr>
                  <a:t>http://bionlp-www.utu.fi/wv_demo/</a:t>
                </a:r>
                <a:endParaRPr lang="en-US" sz="2000" dirty="0">
                  <a:latin typeface="+mj-lt"/>
                </a:endParaRPr>
              </a:p>
              <a:p>
                <a:endParaRPr lang="en-US" sz="2000" dirty="0">
                  <a:latin typeface="+mj-lt"/>
                </a:endParaRPr>
              </a:p>
              <a:p>
                <a:r>
                  <a:rPr lang="en-US" sz="2000" dirty="0">
                    <a:latin typeface="+mj-lt"/>
                  </a:rPr>
                  <a:t>Compute (Positive) Pointwise Mutual Information for every Word-Context pair.</a:t>
                </a:r>
              </a:p>
              <a:p>
                <a:endParaRPr lang="en-US" sz="200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𝑝𝑚𝑖</m:t>
                      </m:r>
                      <m:r>
                        <a:rPr lang="en-US" sz="2000" b="0" i="1" dirty="0" smtClean="0">
                          <a:latin typeface="Cambria Math"/>
                        </a:rPr>
                        <m:t>(</m:t>
                      </m:r>
                      <m:r>
                        <a:rPr lang="en-US" sz="2000" b="0" i="1" dirty="0" smtClean="0">
                          <a:latin typeface="Cambria Math"/>
                        </a:rPr>
                        <m:t>𝑥</m:t>
                      </m:r>
                      <m:r>
                        <a:rPr lang="en-US" sz="2000" b="0" i="1" dirty="0" smtClean="0">
                          <a:latin typeface="Cambria Math"/>
                        </a:rPr>
                        <m:t>,</m:t>
                      </m:r>
                      <m:r>
                        <a:rPr lang="en-US" sz="2000" b="0" i="1" dirty="0" smtClean="0">
                          <a:latin typeface="Cambria Math"/>
                        </a:rPr>
                        <m:t>𝑦</m:t>
                      </m:r>
                      <m:r>
                        <a:rPr lang="en-US" sz="2000" b="0" i="1" dirty="0" smtClean="0">
                          <a:latin typeface="Cambria Math"/>
                        </a:rPr>
                        <m:t>)≡</m:t>
                      </m:r>
                      <m:func>
                        <m:func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/>
                              <a:ea typeface="Cambria Math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endParaRPr lang="en-US" sz="2000" dirty="0">
                  <a:latin typeface="+mj-lt"/>
                </a:endParaRPr>
              </a:p>
              <a:p>
                <a:r>
                  <a:rPr lang="en-US" sz="2000" dirty="0">
                    <a:latin typeface="+mj-lt"/>
                  </a:rPr>
                  <a:t>Compute the cosine similarity between the context score vectors to estimate word similarity by type.</a:t>
                </a:r>
              </a:p>
              <a:p>
                <a:r>
                  <a:rPr lang="en-US" sz="2000" dirty="0">
                    <a:latin typeface="+mj-lt"/>
                  </a:rPr>
                  <a:t> </a:t>
                </a:r>
              </a:p>
              <a:p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60" y="1187875"/>
                <a:ext cx="5486145" cy="4118692"/>
              </a:xfrm>
              <a:prstGeom prst="rect">
                <a:avLst/>
              </a:prstGeom>
              <a:blipFill rotWithShape="1">
                <a:blip r:embed="rId5"/>
                <a:stretch>
                  <a:fillRect l="-1111" t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/>
          <a:stretch/>
        </p:blipFill>
        <p:spPr bwMode="auto">
          <a:xfrm>
            <a:off x="6119446" y="1187875"/>
            <a:ext cx="6290876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"/>
          <a:stretch/>
        </p:blipFill>
        <p:spPr bwMode="auto">
          <a:xfrm>
            <a:off x="6119445" y="3907787"/>
            <a:ext cx="6274835" cy="2271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5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174EC1-1FD3-F149-9A88-1CB44EA5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0C773-B977-DE4C-BB89-8D5EF079B3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923330"/>
          </a:xfrm>
        </p:spPr>
        <p:txBody>
          <a:bodyPr/>
          <a:lstStyle/>
          <a:p>
            <a:r>
              <a:rPr lang="en-US" dirty="0"/>
              <a:t>Mapping of words or phrases to vectors of real numbers</a:t>
            </a:r>
          </a:p>
          <a:p>
            <a:r>
              <a:rPr lang="en-US" dirty="0"/>
              <a:t>Output is a vocabulary of such mappings</a:t>
            </a:r>
          </a:p>
        </p:txBody>
      </p:sp>
    </p:spTree>
    <p:extLst>
      <p:ext uri="{BB962C8B-B14F-4D97-AF65-F5344CB8AC3E}">
        <p14:creationId xmlns:p14="http://schemas.microsoft.com/office/powerpoint/2010/main" val="370773365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Analogy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75426" y="1276220"/>
                <a:ext cx="11861049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3"/>
                <a:r>
                  <a:rPr lang="en-US" sz="2800" dirty="0">
                    <a:latin typeface="+mj-lt"/>
                  </a:rPr>
                  <a:t>man is to woman as king is to _?</a:t>
                </a:r>
              </a:p>
              <a:p>
                <a:pPr lvl="3"/>
                <a:r>
                  <a:rPr lang="en-US" sz="2800" dirty="0">
                    <a:latin typeface="+mj-lt"/>
                  </a:rPr>
                  <a:t>good is to best as smart is to _?</a:t>
                </a:r>
              </a:p>
              <a:p>
                <a:pPr lvl="3"/>
                <a:r>
                  <a:rPr lang="en-US" sz="2800" dirty="0">
                    <a:latin typeface="+mj-lt"/>
                  </a:rPr>
                  <a:t>china is to beijing as russia is to _?</a:t>
                </a:r>
              </a:p>
              <a:p>
                <a:pPr lvl="3"/>
                <a:endParaRPr lang="en-US" sz="2800" dirty="0">
                  <a:latin typeface="+mj-lt"/>
                </a:endParaRPr>
              </a:p>
              <a:p>
                <a:r>
                  <a:rPr lang="en-US" sz="2800" dirty="0">
                    <a:latin typeface="+mj-lt"/>
                  </a:rPr>
                  <a:t>Turns out the word-context based vector model we just learnt is good for such analogy tasks,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 smtClean="0">
                              <a:latin typeface="Cambria Math"/>
                            </a:rPr>
                            <m:t>𝑘𝑖𝑛𝑔</m:t>
                          </m:r>
                        </m:e>
                      </m:d>
                      <m:r>
                        <a:rPr lang="en-US" sz="2800" b="0" i="1" dirty="0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 smtClean="0">
                              <a:latin typeface="Cambria Math"/>
                            </a:rPr>
                            <m:t>𝑚𝑎𝑛</m:t>
                          </m:r>
                        </m:e>
                      </m:d>
                      <m:r>
                        <a:rPr lang="en-US" sz="2800" b="0" i="1" dirty="0" smtClean="0">
                          <a:latin typeface="Cambria Math"/>
                        </a:rPr>
                        <m:t>+</m:t>
                      </m:r>
                      <m:r>
                        <a:rPr lang="en-US" sz="2800" i="1" dirty="0" smtClean="0">
                          <a:latin typeface="Cambria Math"/>
                        </a:rPr>
                        <m:t>[</m:t>
                      </m:r>
                      <m:r>
                        <a:rPr lang="en-US" sz="2800" i="1" dirty="0" smtClean="0">
                          <a:latin typeface="Cambria Math"/>
                        </a:rPr>
                        <m:t>𝑤𝑜𝑚𝑎𝑛</m:t>
                      </m:r>
                      <m:r>
                        <a:rPr lang="en-US" sz="2800" i="1" dirty="0" smtClean="0">
                          <a:latin typeface="Cambria Math"/>
                        </a:rPr>
                        <m:t>]≈[</m:t>
                      </m:r>
                      <m:r>
                        <a:rPr lang="en-US" sz="2800" i="1" dirty="0" smtClean="0">
                          <a:latin typeface="Cambria Math"/>
                        </a:rPr>
                        <m:t>𝑞𝑢𝑒𝑒𝑛</m:t>
                      </m:r>
                      <m:r>
                        <a:rPr lang="en-US" sz="2800" i="1" dirty="0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  <a:p>
                <a:endParaRPr lang="en-US" sz="2800" dirty="0">
                  <a:latin typeface="+mj-lt"/>
                </a:endParaRPr>
              </a:p>
              <a:p>
                <a:endParaRPr lang="en-US" sz="2800" dirty="0">
                  <a:latin typeface="+mj-lt"/>
                </a:endParaRPr>
              </a:p>
              <a:p>
                <a:r>
                  <a:rPr lang="en-US" sz="2000" dirty="0">
                    <a:latin typeface="+mj-lt"/>
                  </a:rPr>
                  <a:t>Levy, Goldberg, and Israel, </a:t>
                </a:r>
                <a:r>
                  <a:rPr lang="en-US" sz="2000" u="sng" dirty="0">
                    <a:solidFill>
                      <a:srgbClr val="00B2E2"/>
                    </a:solidFill>
                    <a:latin typeface="+mj-lt"/>
                  </a:rPr>
                  <a:t>Linguistic Regularities in Sparse and Explicit Word Representations</a:t>
                </a:r>
                <a:r>
                  <a:rPr lang="en-US" sz="2000" dirty="0">
                    <a:latin typeface="+mj-lt"/>
                  </a:rPr>
                  <a:t>, CoNLL.2014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26" y="1276220"/>
                <a:ext cx="11861049" cy="4278094"/>
              </a:xfrm>
              <a:prstGeom prst="rect">
                <a:avLst/>
              </a:prstGeom>
              <a:blipFill rotWithShape="1">
                <a:blip r:embed="rId3"/>
                <a:stretch>
                  <a:fillRect l="-1028" t="-1425" r="-1336" b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72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Embeddings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0760" y="1187875"/>
            <a:ext cx="64005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The vectors we have been discussing so far are very high-dimensional (thousands, or even millions) and sparse.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But there are techniques to learn lower-dimensional dense vectors for words using the same intuitions.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These dense vectors are called embeddings.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981" y="1301990"/>
            <a:ext cx="5175216" cy="4172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835276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Learning Dense Embeddings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0760" y="1187875"/>
            <a:ext cx="54158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+mj-lt"/>
              </a:rPr>
              <a:t>Matrix Factorization</a:t>
            </a:r>
          </a:p>
          <a:p>
            <a:r>
              <a:rPr lang="en-US" sz="2200" dirty="0">
                <a:latin typeface="+mj-lt"/>
              </a:rPr>
              <a:t>Factorize word-context matrix.</a:t>
            </a: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r>
              <a:rPr lang="en-US" sz="2200" dirty="0">
                <a:latin typeface="+mj-lt"/>
              </a:rPr>
              <a:t>E.g.,</a:t>
            </a:r>
          </a:p>
          <a:p>
            <a:pPr lvl="1"/>
            <a:r>
              <a:rPr lang="en-US" sz="2200" dirty="0">
                <a:latin typeface="+mj-lt"/>
              </a:rPr>
              <a:t>LDA (Word-Document),</a:t>
            </a:r>
          </a:p>
          <a:p>
            <a:pPr lvl="1"/>
            <a:r>
              <a:rPr lang="en-US" sz="2200" dirty="0">
                <a:latin typeface="+mj-lt"/>
              </a:rPr>
              <a:t>GloVe (Word-NeighboringWord)</a:t>
            </a:r>
          </a:p>
          <a:p>
            <a:endParaRPr lang="en-US" sz="2200" dirty="0">
              <a:latin typeface="+mj-lt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98" y="2063549"/>
            <a:ext cx="4290477" cy="1718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637859" y="1187875"/>
            <a:ext cx="579861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+mj-lt"/>
              </a:rPr>
              <a:t>Neural Networks</a:t>
            </a:r>
          </a:p>
          <a:p>
            <a:r>
              <a:rPr lang="en-US" sz="2200" dirty="0">
                <a:latin typeface="+mj-lt"/>
              </a:rPr>
              <a:t>A neural network with a bottleneck, word and context as input and output respectively.</a:t>
            </a: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r>
              <a:rPr lang="en-US" sz="2200" dirty="0">
                <a:latin typeface="+mj-lt"/>
              </a:rPr>
              <a:t>E.g.,</a:t>
            </a:r>
          </a:p>
          <a:p>
            <a:pPr lvl="1"/>
            <a:r>
              <a:rPr lang="en-US" sz="2200" dirty="0">
                <a:latin typeface="+mj-lt"/>
              </a:rPr>
              <a:t>Word2vec (Word-Neighboringword)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832" y="2475914"/>
            <a:ext cx="3588578" cy="1909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4608" y="5297265"/>
            <a:ext cx="12099673" cy="116185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Deerwester, Dumais, Landauer, Furnas, and Harshman, </a:t>
            </a:r>
            <a:r>
              <a:rPr lang="en-US" sz="1900" u="sng" dirty="0">
                <a:solidFill>
                  <a:srgbClr val="00B2E2"/>
                </a:solidFill>
                <a:latin typeface="+mj-lt"/>
              </a:rPr>
              <a:t>Indexing by latent semantic analysis</a:t>
            </a:r>
            <a:r>
              <a:rPr lang="en-US" sz="1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, JASIS,1990.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Pennington, Socher, and Manning, </a:t>
            </a:r>
            <a:r>
              <a:rPr lang="en-US" sz="1900" u="sng" dirty="0">
                <a:solidFill>
                  <a:srgbClr val="00BCF2"/>
                </a:solidFill>
                <a:latin typeface="+mj-lt"/>
              </a:rPr>
              <a:t>GloVe: Global Vectors for Word Representation</a:t>
            </a:r>
            <a:r>
              <a:rPr lang="en-US" sz="1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, EMNLP, 2014. Mikolov, Sutskever, Chen, Corrado, and Dean, </a:t>
            </a:r>
            <a:r>
              <a:rPr lang="en-US" sz="1900" u="sng" dirty="0">
                <a:solidFill>
                  <a:srgbClr val="00BCF2"/>
                </a:solidFill>
                <a:latin typeface="+mj-lt"/>
              </a:rPr>
              <a:t>Distributed resentations of Words and phrases and their compositionality</a:t>
            </a:r>
            <a:r>
              <a:rPr lang="en-US" sz="1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, NIPS, 2013.</a:t>
            </a:r>
          </a:p>
        </p:txBody>
      </p:sp>
    </p:spTree>
    <p:extLst>
      <p:ext uri="{BB962C8B-B14F-4D97-AF65-F5344CB8AC3E}">
        <p14:creationId xmlns:p14="http://schemas.microsoft.com/office/powerpoint/2010/main" val="308551580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13BCDC-AC29-B44C-B4AB-69AE8038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283EA-5AE8-4842-8A57-66C90A431B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4320" y="1655181"/>
            <a:ext cx="5443256" cy="4136517"/>
          </a:xfrm>
        </p:spPr>
        <p:txBody>
          <a:bodyPr/>
          <a:lstStyle/>
          <a:p>
            <a:r>
              <a:rPr lang="en-US" dirty="0"/>
              <a:t>A set of 2-layer networks that perform the mapping</a:t>
            </a:r>
          </a:p>
          <a:p>
            <a:pPr lvl="1"/>
            <a:r>
              <a:rPr lang="en-US" dirty="0"/>
              <a:t>Continuous Bag of Words (CBOW) networks predict current word from a context of 5 (default) surrounding words. </a:t>
            </a:r>
          </a:p>
          <a:p>
            <a:pPr lvl="2"/>
            <a:r>
              <a:rPr lang="en-US" dirty="0"/>
              <a:t>Order is not important</a:t>
            </a:r>
          </a:p>
          <a:p>
            <a:pPr lvl="1"/>
            <a:r>
              <a:rPr lang="en-US" dirty="0"/>
              <a:t>Continuous skip-gram uses the current word to predict the context (10 words by default). </a:t>
            </a:r>
          </a:p>
          <a:p>
            <a:pPr lvl="2"/>
            <a:r>
              <a:rPr lang="en-US" dirty="0"/>
              <a:t>Closer words weigh more heavily 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21E075B-F79E-544A-B5CE-E6ECEDDE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83" y="1655181"/>
            <a:ext cx="6808192" cy="396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8316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  <a:cs typeface="Segoe UI Light" panose="020B0502040204020203" pitchFamily="34" charset="0"/>
              </a:rPr>
              <a:t>How Do Word Analogies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0070" y="1192935"/>
                <a:ext cx="6324964" cy="4863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Visually, the vector {china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  <a:cs typeface="Segoe UI Light" panose="020B0502040204020203" pitchFamily="34" charset="0"/>
                      </a:rPr>
                      <m:t>→ </m:t>
                    </m:r>
                  </m:oMath>
                </a14:m>
                <a:r>
                  <a:rPr lang="en-US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beijing} turns out to be almost parallel to the vector {russia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  <a:cs typeface="Segoe UI Light" panose="020B0502040204020203" pitchFamily="34" charset="0"/>
                      </a:rPr>
                      <m:t>→ </m:t>
                    </m:r>
                  </m:oMath>
                </a14:m>
                <a:r>
                  <a:rPr lang="en-US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moscow}.</a:t>
                </a:r>
              </a:p>
              <a:p>
                <a:endParaRPr 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en-US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But if you aren’t queasy about reading a lot of equations, read the following paper…</a:t>
                </a:r>
              </a:p>
              <a:p>
                <a:endParaRPr 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en-US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Arora, et al. </a:t>
                </a:r>
                <a:r>
                  <a:rPr lang="en-US" sz="2800" u="sng" dirty="0">
                    <a:solidFill>
                      <a:srgbClr val="00BCF2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RAND-WALK: A Latent variable Model approach Word Embeddings</a:t>
                </a:r>
                <a:r>
                  <a:rPr lang="en-US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2015.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70" y="1192935"/>
                <a:ext cx="6324964" cy="4863085"/>
              </a:xfrm>
              <a:prstGeom prst="rect">
                <a:avLst/>
              </a:prstGeom>
              <a:blipFill rotWithShape="1">
                <a:blip r:embed="rId3"/>
                <a:stretch>
                  <a:fillRect l="-2025" t="-1255" r="-3279" b="-2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6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" r="2077" b="3481"/>
          <a:stretch/>
        </p:blipFill>
        <p:spPr bwMode="auto">
          <a:xfrm>
            <a:off x="7017824" y="1336431"/>
            <a:ext cx="5036451" cy="3629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7017823" y="5225024"/>
            <a:ext cx="5600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Mikolov, Sutskever, Chen, Corrado, and Dean, </a:t>
            </a:r>
            <a:r>
              <a:rPr lang="en-US" sz="1600" u="sng" dirty="0">
                <a:solidFill>
                  <a:srgbClr val="00BC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Distributed representations of words and phrasses and their compositionality</a:t>
            </a:r>
            <a:r>
              <a:rPr lang="en-US" sz="16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NIPS, 2013.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553976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Word Embeddings For Document Ranking</a:t>
            </a:r>
            <a:endParaRPr lang="en-US" b="1" dirty="0">
              <a:solidFill>
                <a:schemeClr val="tx1"/>
              </a:solidFill>
              <a:cs typeface="Segoe UI Light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0070" y="1308294"/>
                <a:ext cx="6662588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+mj-lt"/>
                    <a:cs typeface="Segoe UI Light" panose="020B0502040204020203" pitchFamily="34" charset="0"/>
                  </a:rPr>
                  <a:t>Traditional IR uses Term matching,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  <a:cs typeface="Segoe UI Light" panose="020B0502040204020203" pitchFamily="34" charset="0"/>
                      </a:rPr>
                      <m:t>→</m:t>
                    </m:r>
                  </m:oMath>
                </a14:m>
                <a:r>
                  <a:rPr lang="en-US" sz="2800" dirty="0">
                    <a:latin typeface="+mj-lt"/>
                    <a:cs typeface="Segoe UI Light" panose="020B0502040204020203" pitchFamily="34" charset="0"/>
                  </a:rPr>
                  <a:t># of times the doc says Albuquerque</a:t>
                </a:r>
              </a:p>
              <a:p>
                <a:endParaRPr lang="en-US" sz="2800" dirty="0">
                  <a:latin typeface="+mj-lt"/>
                  <a:cs typeface="Segoe UI Light" panose="020B0502040204020203" pitchFamily="34" charset="0"/>
                </a:endParaRPr>
              </a:p>
              <a:p>
                <a:r>
                  <a:rPr lang="en-US" sz="2800" dirty="0">
                    <a:latin typeface="+mj-lt"/>
                    <a:cs typeface="Segoe UI Light" panose="020B0502040204020203" pitchFamily="34" charset="0"/>
                  </a:rPr>
                  <a:t>We can use word embeddings to</a:t>
                </a:r>
              </a:p>
              <a:p>
                <a:r>
                  <a:rPr lang="en-US" sz="2800" dirty="0">
                    <a:latin typeface="+mj-lt"/>
                    <a:cs typeface="Segoe UI Light" panose="020B0502040204020203" pitchFamily="34" charset="0"/>
                  </a:rPr>
                  <a:t>Compare all-pairs of query-document</a:t>
                </a:r>
              </a:p>
              <a:p>
                <a:r>
                  <a:rPr lang="en-US" sz="2800" dirty="0">
                    <a:latin typeface="+mj-lt"/>
                    <a:cs typeface="Segoe UI Light" panose="020B0502040204020203" pitchFamily="34" charset="0"/>
                  </a:rPr>
                  <a:t>Terms,</a:t>
                </a:r>
              </a:p>
              <a:p>
                <a:endParaRPr lang="en-US" sz="2800" dirty="0">
                  <a:latin typeface="+mj-lt"/>
                  <a:cs typeface="Segoe UI Light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  <a:cs typeface="Segoe UI Light" panose="020B0502040204020203" pitchFamily="34" charset="0"/>
                      </a:rPr>
                      <m:t>→</m:t>
                    </m:r>
                  </m:oMath>
                </a14:m>
                <a:r>
                  <a:rPr lang="en-US" sz="2800" dirty="0">
                    <a:latin typeface="+mj-lt"/>
                    <a:cs typeface="Segoe UI Light" panose="020B0502040204020203" pitchFamily="34" charset="0"/>
                  </a:rPr>
                  <a:t># of terms in the doc that relate to Albuquerque</a:t>
                </a:r>
              </a:p>
              <a:p>
                <a:endParaRPr lang="en-US" sz="2800" dirty="0">
                  <a:latin typeface="+mj-lt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70" y="1308294"/>
                <a:ext cx="6662588" cy="4401205"/>
              </a:xfrm>
              <a:prstGeom prst="rect">
                <a:avLst/>
              </a:prstGeom>
              <a:blipFill rotWithShape="1">
                <a:blip r:embed="rId4"/>
                <a:stretch>
                  <a:fillRect l="-1921" t="-1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923" y="1308295"/>
            <a:ext cx="3732135" cy="407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21751" y="5389598"/>
            <a:ext cx="11373412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Nalisnick, Mitra , Craswell, and Caruana, </a:t>
            </a:r>
            <a:r>
              <a:rPr lang="en-US" u="sng" dirty="0">
                <a:solidFill>
                  <a:srgbClr val="00B2E2"/>
                </a:solidFill>
                <a:latin typeface="+mj-lt"/>
              </a:rPr>
              <a:t>Improving Document Ranking with Dual Word </a:t>
            </a:r>
            <a:r>
              <a:rPr lang="en-US" u="sng" dirty="0">
                <a:solidFill>
                  <a:srgbClr val="00B2E2"/>
                </a:solidFill>
                <a:latin typeface="+mj-lt"/>
                <a:cs typeface="Segoe UI Light" panose="020B0502040204020203" pitchFamily="34" charset="0"/>
              </a:rPr>
              <a:t>Embeddings</a:t>
            </a:r>
            <a:r>
              <a:rPr lang="en-US" dirty="0">
                <a:latin typeface="+mj-lt"/>
                <a:cs typeface="Segoe UI Light" panose="020B0502040204020203" pitchFamily="34" charset="0"/>
              </a:rPr>
              <a:t>, in www, 2016.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Mitra, Nalisnick Craswell, and Caruana, </a:t>
            </a:r>
            <a:r>
              <a:rPr lang="en-US" u="sng" dirty="0">
                <a:solidFill>
                  <a:srgbClr val="00B2E2"/>
                </a:solidFill>
                <a:latin typeface="+mj-lt"/>
              </a:rPr>
              <a:t>A Dual </a:t>
            </a:r>
            <a:r>
              <a:rPr lang="en-US" u="sng" dirty="0">
                <a:solidFill>
                  <a:srgbClr val="00B2E2"/>
                </a:solidFill>
                <a:latin typeface="+mj-lt"/>
                <a:cs typeface="Segoe UI Light" panose="020B0502040204020203" pitchFamily="34" charset="0"/>
              </a:rPr>
              <a:t>Embeddings Space model for Document Ranking</a:t>
            </a:r>
            <a:r>
              <a:rPr lang="en-US" dirty="0">
                <a:latin typeface="+mj-lt"/>
                <a:cs typeface="Segoe UI Light" panose="020B0502040204020203" pitchFamily="34" charset="0"/>
              </a:rPr>
              <a:t> arxlv:160201137, 2016</a:t>
            </a:r>
          </a:p>
        </p:txBody>
      </p:sp>
    </p:spTree>
    <p:extLst>
      <p:ext uri="{BB962C8B-B14F-4D97-AF65-F5344CB8AC3E}">
        <p14:creationId xmlns:p14="http://schemas.microsoft.com/office/powerpoint/2010/main" val="367726609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  <a:cs typeface="Segoe UI Light" panose="020B0502040204020203" pitchFamily="34" charset="0"/>
              </a:rPr>
              <a:t>What’s Next?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0069" y="1308294"/>
            <a:ext cx="92791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cs typeface="Segoe UI Light" panose="020B0502040204020203" pitchFamily="34" charset="0"/>
              </a:rPr>
              <a:t>Train your own or use a pre-trained embedding</a:t>
            </a:r>
          </a:p>
          <a:p>
            <a:pPr lvl="1"/>
            <a:r>
              <a:rPr lang="en-US" sz="2800" u="sng" dirty="0">
                <a:solidFill>
                  <a:srgbClr val="00B2E2"/>
                </a:solidFill>
                <a:latin typeface="+mj-lt"/>
                <a:cs typeface="Segoe UI Light" panose="020B0502040204020203" pitchFamily="34" charset="0"/>
              </a:rPr>
              <a:t>Word2vec</a:t>
            </a:r>
          </a:p>
          <a:p>
            <a:pPr lvl="1"/>
            <a:r>
              <a:rPr lang="en-US" sz="2800" u="sng" dirty="0">
                <a:solidFill>
                  <a:srgbClr val="00B2E2"/>
                </a:solidFill>
                <a:latin typeface="+mj-lt"/>
                <a:cs typeface="Segoe UI Light" panose="020B0502040204020203" pitchFamily="34" charset="0"/>
              </a:rPr>
              <a:t>Word2vec trained on queries</a:t>
            </a:r>
          </a:p>
          <a:p>
            <a:pPr lvl="1"/>
            <a:r>
              <a:rPr lang="en-US" sz="2800" u="sng" dirty="0">
                <a:solidFill>
                  <a:srgbClr val="00B2E2"/>
                </a:solidFill>
                <a:latin typeface="+mj-lt"/>
                <a:cs typeface="Segoe UI Light" panose="020B0502040204020203" pitchFamily="34" charset="0"/>
              </a:rPr>
              <a:t>GloVe</a:t>
            </a:r>
          </a:p>
          <a:p>
            <a:endParaRPr lang="en-US" sz="2800" dirty="0">
              <a:latin typeface="+mj-lt"/>
              <a:cs typeface="Segoe UI Light" panose="020B0502040204020203" pitchFamily="34" charset="0"/>
            </a:endParaRPr>
          </a:p>
          <a:p>
            <a:endParaRPr lang="en-US" sz="2800" dirty="0">
              <a:latin typeface="+mj-lt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44505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Vector Space Models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469" y="1323772"/>
            <a:ext cx="11277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Represent an item (e.g., word) as a Vector of numbers.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banana	 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522" y="2505399"/>
            <a:ext cx="8624038" cy="74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15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Vector Space Models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469" y="1323772"/>
            <a:ext cx="1127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Represent an item (e.g., word) as a Vector of numbers.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banana	 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The vector can correspond to documents in which the word occurs.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263" y="2445011"/>
            <a:ext cx="8753063" cy="150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70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Vector Space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1469" y="1323772"/>
                <a:ext cx="11277600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Represent an item (e.g., word) as a Vector of numbers.</a:t>
                </a:r>
              </a:p>
              <a:p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banana	 </a:t>
                </a:r>
              </a:p>
              <a:p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The vector can correspond to neighboring word context.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𝑒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𝑔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., “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𝑦𝑒𝑙𝑙𝑜𝑤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𝑏𝑎𝑛𝑎𝑛𝑎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𝑔𝑟𝑜𝑤𝑠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𝑜𝑛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  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𝑡𝑟𝑒𝑒𝑠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   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𝑖𝑛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  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𝑎𝑓𝑟𝑖𝑐𝑎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”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                            -1	   0	      +1     +2</a:t>
                </a:r>
                <a:r>
                  <a:rPr lang="en-US" sz="2800" dirty="0">
                    <a:latin typeface="+mj-lt"/>
                  </a:rPr>
                  <a:t>    </a:t>
                </a:r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+3	    +4     +5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" y="1323772"/>
                <a:ext cx="11277600" cy="4832092"/>
              </a:xfrm>
              <a:prstGeom prst="rect">
                <a:avLst/>
              </a:prstGeom>
              <a:blipFill rotWithShape="1">
                <a:blip r:embed="rId3"/>
                <a:stretch>
                  <a:fillRect l="-1081" t="-1261" b="-2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111" y="2546929"/>
            <a:ext cx="8724486" cy="156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24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Vector Space Models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469" y="1323772"/>
            <a:ext cx="1127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Represent an item (e.g., word) as a Vector of numbers.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banana	 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The vector can correspond to character trigrams in the word.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309" y="2575506"/>
            <a:ext cx="8545882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83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Notions Of Relatedness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5426" y="1276220"/>
            <a:ext cx="118610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Comparing two vectors (e.g., using cosine similarity) estimates how similar the two words are. However, the notions of relatedness depends on what vector representation you have chosen for the words.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seattle similar to denver?  	 	 or			seattle similar to seahawks?</a:t>
            </a:r>
          </a:p>
          <a:p>
            <a:r>
              <a:rPr lang="en-US" sz="2400" dirty="0">
                <a:latin typeface="+mj-lt"/>
              </a:rPr>
              <a:t>Because they are both cities. 			          		Because ”seattle seahawks”. 									    (Go seahawks!)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Important note: In previous slides I showed raw counts. They should either be normalized (e.g, using pointwise-mutual information) or (matrix) factorized. More on that Iater…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									</a:t>
            </a:r>
          </a:p>
        </p:txBody>
      </p:sp>
    </p:spTree>
    <p:extLst>
      <p:ext uri="{BB962C8B-B14F-4D97-AF65-F5344CB8AC3E}">
        <p14:creationId xmlns:p14="http://schemas.microsoft.com/office/powerpoint/2010/main" val="47221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Embeddings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122" y="5898754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Word vector projected by their two principal components.</a:t>
            </a:r>
          </a:p>
        </p:txBody>
      </p: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38" y="1176235"/>
            <a:ext cx="7821636" cy="458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6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04717" y="246351"/>
            <a:ext cx="11889564" cy="87906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Embeddings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0759" y="1276220"/>
            <a:ext cx="565495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Synonym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 word having the same or nearly the same meaning as another word in certain contexts.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000" dirty="0">
                <a:latin typeface="+mj-lt"/>
              </a:rPr>
              <a:t>Beautiful: Attractive, Pretty, Lovely, Stunning</a:t>
            </a:r>
          </a:p>
          <a:p>
            <a:endParaRPr lang="en-US" sz="2800" dirty="0">
              <a:latin typeface="+mj-lt"/>
            </a:endParaRP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" b="2161"/>
          <a:stretch/>
        </p:blipFill>
        <p:spPr bwMode="auto">
          <a:xfrm>
            <a:off x="5950633" y="1613846"/>
            <a:ext cx="6290603" cy="438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46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2.xml><?xml version="1.0" encoding="utf-8"?>
<a:theme xmlns:a="http://schemas.openxmlformats.org/drawingml/2006/main" name="1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3.xml><?xml version="1.0" encoding="utf-8"?>
<a:theme xmlns:a="http://schemas.openxmlformats.org/drawingml/2006/main" name="2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4.xml><?xml version="1.0" encoding="utf-8"?>
<a:theme xmlns:a="http://schemas.openxmlformats.org/drawingml/2006/main" name="FY15 Enterprise identity theme">
  <a:themeElements>
    <a:clrScheme name="Custom 30">
      <a:dk1>
        <a:srgbClr val="505050"/>
      </a:dk1>
      <a:lt1>
        <a:sysClr val="window" lastClr="FFFFFF"/>
      </a:lt1>
      <a:dk2>
        <a:srgbClr val="0072C6"/>
      </a:dk2>
      <a:lt2>
        <a:srgbClr val="002050"/>
      </a:lt2>
      <a:accent1>
        <a:srgbClr val="7FBA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969696"/>
      </a:accent5>
      <a:accent6>
        <a:srgbClr val="D2D2D2"/>
      </a:accent6>
      <a:hlink>
        <a:srgbClr val="505050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5 EPG Presentation Template_16x9_Light_042914" id="{F3AC482D-D5FE-4C12-8E0E-EA8972E3C93B}" vid="{33523C68-E248-4A1F-A64D-A892E9B2A2BC}"/>
    </a:ext>
  </a:extLst>
</a:theme>
</file>

<file path=ppt/theme/theme5.xml><?xml version="1.0" encoding="utf-8"?>
<a:theme xmlns:a="http://schemas.openxmlformats.org/drawingml/2006/main" name="1_Windows Server">
  <a:themeElements>
    <a:clrScheme name="SQL Server">
      <a:dk1>
        <a:srgbClr val="505050"/>
      </a:dk1>
      <a:lt1>
        <a:srgbClr val="FFFFFF"/>
      </a:lt1>
      <a:dk2>
        <a:srgbClr val="BA141A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F2F2F2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FC80AC6-014F-43DA-AA47-AE26B0C097B8}"/>
    </a:ext>
  </a:extLst>
</a:theme>
</file>

<file path=ppt/theme/theme6.xml><?xml version="1.0" encoding="utf-8"?>
<a:theme xmlns:a="http://schemas.openxmlformats.org/drawingml/2006/main" name="2_Windows Server">
  <a:themeElements>
    <a:clrScheme name="Custom 1">
      <a:dk1>
        <a:srgbClr val="505050"/>
      </a:dk1>
      <a:lt1>
        <a:srgbClr val="FFFFFF"/>
      </a:lt1>
      <a:dk2>
        <a:srgbClr val="BA141A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72C6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FC80AC6-014F-43DA-AA47-AE26B0C097B8}"/>
    </a:ext>
  </a:extLst>
</a:theme>
</file>

<file path=ppt/theme/theme7.xml><?xml version="1.0" encoding="utf-8"?>
<a:theme xmlns:a="http://schemas.openxmlformats.org/drawingml/2006/main" name="3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79205F35F1AF40BCD07C4F58D4AC80" ma:contentTypeVersion="6" ma:contentTypeDescription="Create a new document." ma:contentTypeScope="" ma:versionID="a386001cfb475e71d9c289d83f4224ff">
  <xsd:schema xmlns:xsd="http://www.w3.org/2001/XMLSchema" xmlns:xs="http://www.w3.org/2001/XMLSchema" xmlns:p="http://schemas.microsoft.com/office/2006/metadata/properties" xmlns:ns1="http://schemas.microsoft.com/sharepoint/v3" xmlns:ns2="9bc6b55d-a734-43bd-8eab-fb065c703cf5" targetNamespace="http://schemas.microsoft.com/office/2006/metadata/properties" ma:root="true" ma:fieldsID="56d52bee22a2d005e8866caae1afc15c" ns1:_="" ns2:_="">
    <xsd:import namespace="http://schemas.microsoft.com/sharepoint/v3"/>
    <xsd:import namespace="9bc6b55d-a734-43bd-8eab-fb065c703c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c6b55d-a734-43bd-8eab-fb065c703cf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C990B1-552C-4BC2-8F55-9992DEBD0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bc6b55d-a734-43bd-8eab-fb065c703c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83C830-5CE3-494B-8273-D209C7DDB282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9bc6b55d-a734-43bd-8eab-fb065c703cf5"/>
    <ds:schemaRef ds:uri="http://purl.org/dc/dcmitype/"/>
    <ds:schemaRef ds:uri="http://schemas.microsoft.com/office/infopath/2007/PartnerControls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5CB9E75-A460-42D0-BC11-EC531E59AB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Cortana%20Analytics_v1</Template>
  <TotalTime>0</TotalTime>
  <Words>1571</Words>
  <Application>Microsoft Macintosh PowerPoint</Application>
  <PresentationFormat>Custom</PresentationFormat>
  <Paragraphs>287</Paragraphs>
  <Slides>26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6" baseType="lpstr">
      <vt:lpstr>ＭＳ Ｐゴシック</vt:lpstr>
      <vt:lpstr>SimSun</vt:lpstr>
      <vt:lpstr>Arial</vt:lpstr>
      <vt:lpstr>Calibri</vt:lpstr>
      <vt:lpstr>Cambria Math</vt:lpstr>
      <vt:lpstr>Consolas</vt:lpstr>
      <vt:lpstr>Courier New</vt:lpstr>
      <vt:lpstr>Segoe Pro</vt:lpstr>
      <vt:lpstr>Segoe UI</vt:lpstr>
      <vt:lpstr>Segoe UI Light</vt:lpstr>
      <vt:lpstr>Segoe UI Semibold</vt:lpstr>
      <vt:lpstr>Wingdings</vt:lpstr>
      <vt:lpstr>COLOR TEMPLATE</vt:lpstr>
      <vt:lpstr>1_WHITE TEMPLATE</vt:lpstr>
      <vt:lpstr>2_WHITE TEMPLATE</vt:lpstr>
      <vt:lpstr>FY15 Enterprise identity theme</vt:lpstr>
      <vt:lpstr>1_Windows Server</vt:lpstr>
      <vt:lpstr>2_Windows Server</vt:lpstr>
      <vt:lpstr>3_WHITE TEMPLATE</vt:lpstr>
      <vt:lpstr>think-cell Slide</vt:lpstr>
      <vt:lpstr>Word Embeddings</vt:lpstr>
      <vt:lpstr>Word Embedding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Word2Vec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2016-06-29T18:21:09Z</dcterms:created>
  <dcterms:modified xsi:type="dcterms:W3CDTF">2018-05-13T05:02:14Z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0x0101009D79205F35F1AF40BCD07C4F58D4AC80</vt:lpwstr>
  </property>
  <property fmtid="{D5CDD505-2E9C-101B-9397-08002B2CF9AE}" pid="3" name="Tfs.IsStoryboard">
    <vt:bool>true</vt:bool>
  </property>
</Properties>
</file>